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72" r:id="rId16"/>
    <p:sldId id="274" r:id="rId17"/>
    <p:sldId id="275" r:id="rId18"/>
    <p:sldId id="28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29" autoAdjust="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CD9FE3-BDF3-45C0-8743-29362299F7F5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027952E-DC54-485C-826C-42D2DD451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03E69BE-80CC-4B13-A366-FB3783F1F99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81ED605-6B5B-4DA3-957D-4332E70DBDD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7C9FF7-F9DF-4676-B5E8-CEC4815E6E8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03077-BD44-4733-A8A7-5AF17685CF1A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C2B8-6AB5-4581-9E2E-10733A8D3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76FE0-106F-46FB-8811-4DB8B7CDF861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1E6FD-EBE0-4240-9680-52FE1D5E8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E104-D3D5-4F5F-B170-5B49CAC72A50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648F-C28B-4740-81DA-6ECAA1664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5CC9F-F10B-42AE-B686-16EBA23A10DC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1781D-790C-4146-BBF5-26ADA4154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C43D6-4F0D-43BB-A808-F980F1A42C44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44B18-AF79-4F43-9178-0F2476735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0258F-1B4B-4AC5-B9D9-5DB029191019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81AA-D433-4CA2-9280-CA2D6176D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4FD3F-BD24-4D05-935E-922D5C98F347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0F858-332C-4F0F-93C4-535BAF249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F0845-708C-43AB-B1D1-D42620724383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317F-2BF0-48B8-B653-CA89B3B55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7CB9E-D9D4-474C-B850-94C461CC33EF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155F-EA4B-4D6A-A219-7B8D4D424F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8A08B-75A5-439C-A063-4C66CA664F8B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B31C-D522-48D5-A4B1-DA6D047CFD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95BF-3A81-4462-86B9-6F4E53FD4016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AA3B3-26CE-4999-89CA-29F934730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76B702-C609-4540-9A56-988F752DC502}" type="datetimeFigureOut">
              <a:rPr lang="ru-RU"/>
              <a:pPr>
                <a:defRPr/>
              </a:pPr>
              <a:t>17.03.2023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492D77-4685-4E2A-854C-CA2680E67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87" r:id="rId9"/>
    <p:sldLayoutId id="2147483678" r:id="rId10"/>
    <p:sldLayoutId id="2147483677" r:id="rId11"/>
  </p:sldLayoutIdLst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38" y="4221163"/>
            <a:ext cx="6400800" cy="1231900"/>
          </a:xfrm>
        </p:spPr>
        <p:txBody>
          <a:bodyPr/>
          <a:lstStyle/>
          <a:p>
            <a:pPr algn="ctr"/>
            <a:r>
              <a:rPr lang="ru-RU" b="1" dirty="0"/>
              <a:t>Бюджет Рыбино-Будского сельсовета Обоянского района Курской области на 202</a:t>
            </a:r>
            <a:r>
              <a:rPr lang="ru-RU" b="1" dirty="0">
                <a:latin typeface="Arial" charset="0"/>
              </a:rPr>
              <a:t>3</a:t>
            </a:r>
            <a:r>
              <a:rPr lang="ru-RU" b="1" dirty="0"/>
              <a:t> год и на плановый период 202</a:t>
            </a:r>
            <a:r>
              <a:rPr lang="ru-RU" b="1" dirty="0">
                <a:latin typeface="Arial" charset="0"/>
              </a:rPr>
              <a:t>4</a:t>
            </a:r>
            <a:r>
              <a:rPr lang="ru-RU" b="1" dirty="0"/>
              <a:t>-202</a:t>
            </a:r>
            <a:r>
              <a:rPr lang="ru-RU" b="1" dirty="0">
                <a:latin typeface="Arial" charset="0"/>
              </a:rPr>
              <a:t>5</a:t>
            </a:r>
            <a:r>
              <a:rPr lang="ru-RU" b="1" dirty="0"/>
              <a:t> годы» </a:t>
            </a:r>
            <a:endParaRPr lang="ru-RU" dirty="0"/>
          </a:p>
          <a:p>
            <a:endParaRPr lang="ru-RU" dirty="0"/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966913"/>
            <a:ext cx="28860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2315" y="908720"/>
            <a:ext cx="74653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Бюджет для граждан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1"/>
          <p:cNvSpPr>
            <a:spLocks noChangeArrowheads="1"/>
          </p:cNvSpPr>
          <p:nvPr/>
        </p:nvSpPr>
        <p:spPr bwMode="auto">
          <a:xfrm>
            <a:off x="755650" y="549275"/>
            <a:ext cx="7993063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 b="1" u="sng"/>
              <a:t>Бюджетная классификация Российской Федерации</a:t>
            </a:r>
            <a:r>
              <a:rPr lang="ru-RU" altLang="ru-RU" sz="1400"/>
              <a:t> – группировка доходов,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/>
              <a:t>расходов и источников финансирования дефицитов бюджетов бюджетной системы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/>
              <a:t>Российской Федерации, используемая для составления и исполнения бюджетов,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/>
              <a:t> составления бюджетной отчётности, обеспечивающей сопоставимость показателей бюджетов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altLang="ru-RU" sz="1400"/>
              <a:t> бюджетной системы Российской Федерации (статья 18 Бюджетного Кодекса)</a:t>
            </a:r>
          </a:p>
          <a:p>
            <a:pPr algn="ctr"/>
            <a:endParaRPr lang="ru-RU" altLang="ru-RU" sz="1400"/>
          </a:p>
        </p:txBody>
      </p:sp>
      <p:sp>
        <p:nvSpPr>
          <p:cNvPr id="23554" name="Line 183"/>
          <p:cNvSpPr>
            <a:spLocks noChangeShapeType="1"/>
          </p:cNvSpPr>
          <p:nvPr/>
        </p:nvSpPr>
        <p:spPr bwMode="auto">
          <a:xfrm>
            <a:off x="298450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5" name="Line 198"/>
          <p:cNvSpPr>
            <a:spLocks noChangeShapeType="1"/>
          </p:cNvSpPr>
          <p:nvPr/>
        </p:nvSpPr>
        <p:spPr bwMode="auto">
          <a:xfrm>
            <a:off x="4083050" y="22336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6" name="Line 583"/>
          <p:cNvSpPr>
            <a:spLocks noChangeShapeType="1"/>
          </p:cNvSpPr>
          <p:nvPr/>
        </p:nvSpPr>
        <p:spPr bwMode="auto">
          <a:xfrm>
            <a:off x="298450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7" name="Line 598"/>
          <p:cNvSpPr>
            <a:spLocks noChangeShapeType="1"/>
          </p:cNvSpPr>
          <p:nvPr/>
        </p:nvSpPr>
        <p:spPr bwMode="auto">
          <a:xfrm>
            <a:off x="4083050" y="326866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7" name="Group 1261"/>
          <p:cNvGraphicFramePr>
            <a:graphicFrameLocks/>
          </p:cNvGraphicFramePr>
          <p:nvPr/>
        </p:nvGraphicFramePr>
        <p:xfrm>
          <a:off x="827088" y="2062163"/>
          <a:ext cx="7848600" cy="2160588"/>
        </p:xfrm>
        <a:graphic>
          <a:graphicData uri="http://schemas.openxmlformats.org/drawingml/2006/table">
            <a:tbl>
              <a:tblPr/>
              <a:tblGrid>
                <a:gridCol w="388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4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74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43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036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36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620713">
                <a:tc gridSpan="2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Структура 20-значного, единого для бюджетов бюджетной системы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Российской Федерации кода классификации расходов бюджетов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025"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главного распорядителя бюджетных средств (ГРБС)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раздела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</a:t>
                      </a: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подраздела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целевой статьи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вида расходов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Код статьи (подстатьи) классификации операций сектора государственного управления (КОСГУ), в части расходов бюджетов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425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группа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подгруппа 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элемент</a:t>
                      </a:r>
                    </a:p>
                  </a:txBody>
                  <a:tcPr marL="0" marR="0" marT="0" marB="0"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E482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15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17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615" name="AutoShape 1241"/>
          <p:cNvSpPr>
            <a:spLocks noChangeArrowheads="1"/>
          </p:cNvSpPr>
          <p:nvPr/>
        </p:nvSpPr>
        <p:spPr bwMode="auto">
          <a:xfrm>
            <a:off x="1641475" y="4237038"/>
            <a:ext cx="1068388" cy="1217612"/>
          </a:xfrm>
          <a:prstGeom prst="parallelogram">
            <a:avLst>
              <a:gd name="adj" fmla="val 32907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/>
              <a:t>Разделы </a:t>
            </a:r>
          </a:p>
          <a:p>
            <a:pPr algn="ctr"/>
            <a:r>
              <a:rPr lang="ru-RU" altLang="ru-RU" sz="900"/>
              <a:t>определяют</a:t>
            </a:r>
          </a:p>
          <a:p>
            <a:pPr algn="ctr"/>
            <a:r>
              <a:rPr lang="ru-RU" altLang="ru-RU" sz="900"/>
              <a:t>отраслевое </a:t>
            </a:r>
          </a:p>
          <a:p>
            <a:pPr algn="ctr"/>
            <a:r>
              <a:rPr lang="ru-RU" altLang="ru-RU" sz="900"/>
              <a:t>направление</a:t>
            </a:r>
          </a:p>
          <a:p>
            <a:pPr algn="ctr"/>
            <a:r>
              <a:rPr lang="ru-RU" altLang="ru-RU" sz="900"/>
              <a:t>расходов</a:t>
            </a:r>
          </a:p>
        </p:txBody>
      </p:sp>
      <p:sp>
        <p:nvSpPr>
          <p:cNvPr id="23616" name="AutoShape 1242"/>
          <p:cNvSpPr>
            <a:spLocks noChangeArrowheads="1"/>
          </p:cNvSpPr>
          <p:nvPr/>
        </p:nvSpPr>
        <p:spPr bwMode="auto">
          <a:xfrm>
            <a:off x="2373313" y="4227513"/>
            <a:ext cx="1222375" cy="1223962"/>
          </a:xfrm>
          <a:prstGeom prst="parallelogram">
            <a:avLst>
              <a:gd name="adj" fmla="val 27667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/>
              <a:t>Подразделы</a:t>
            </a:r>
          </a:p>
          <a:p>
            <a:pPr algn="ctr"/>
            <a:r>
              <a:rPr lang="ru-RU" altLang="ru-RU" sz="900"/>
              <a:t>детализируют</a:t>
            </a:r>
          </a:p>
          <a:p>
            <a:pPr algn="ctr"/>
            <a:r>
              <a:rPr lang="ru-RU" altLang="ru-RU" sz="900"/>
              <a:t>направления </a:t>
            </a:r>
          </a:p>
          <a:p>
            <a:pPr algn="ctr"/>
            <a:r>
              <a:rPr lang="ru-RU" altLang="ru-RU" sz="900"/>
              <a:t>в разделах</a:t>
            </a:r>
          </a:p>
        </p:txBody>
      </p:sp>
      <p:sp>
        <p:nvSpPr>
          <p:cNvPr id="23617" name="AutoShape 1245"/>
          <p:cNvSpPr>
            <a:spLocks noChangeArrowheads="1"/>
          </p:cNvSpPr>
          <p:nvPr/>
        </p:nvSpPr>
        <p:spPr bwMode="auto">
          <a:xfrm>
            <a:off x="523875" y="4227513"/>
            <a:ext cx="1455738" cy="1223962"/>
          </a:xfrm>
          <a:prstGeom prst="parallelogram">
            <a:avLst>
              <a:gd name="adj" fmla="val 24630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/>
              <a:t>Уникальный </a:t>
            </a:r>
          </a:p>
          <a:p>
            <a:pPr algn="ctr"/>
            <a:r>
              <a:rPr lang="ru-RU" altLang="ru-RU" sz="900"/>
              <a:t>код для каждого</a:t>
            </a:r>
          </a:p>
          <a:p>
            <a:pPr algn="ctr"/>
            <a:r>
              <a:rPr lang="ru-RU" altLang="ru-RU" sz="900"/>
              <a:t> ГРБС</a:t>
            </a:r>
          </a:p>
        </p:txBody>
      </p:sp>
      <p:sp>
        <p:nvSpPr>
          <p:cNvPr id="23618" name="AutoShape 1249"/>
          <p:cNvSpPr>
            <a:spLocks noChangeArrowheads="1"/>
          </p:cNvSpPr>
          <p:nvPr/>
        </p:nvSpPr>
        <p:spPr bwMode="auto">
          <a:xfrm>
            <a:off x="3233738" y="4227513"/>
            <a:ext cx="2590800" cy="1217612"/>
          </a:xfrm>
          <a:prstGeom prst="parallelogram">
            <a:avLst>
              <a:gd name="adj" fmla="val 28429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/>
              <a:t>Целевые статьи обеспечивают</a:t>
            </a:r>
          </a:p>
          <a:p>
            <a:pPr algn="ctr"/>
            <a:r>
              <a:rPr lang="ru-RU" altLang="ru-RU" sz="900"/>
              <a:t>привязку бюджетных ассигнований</a:t>
            </a:r>
          </a:p>
          <a:p>
            <a:pPr algn="ctr"/>
            <a:r>
              <a:rPr lang="ru-RU" altLang="ru-RU" sz="900"/>
              <a:t>к конкретным программам, </a:t>
            </a:r>
          </a:p>
          <a:p>
            <a:pPr algn="ctr"/>
            <a:r>
              <a:rPr lang="ru-RU" altLang="ru-RU" sz="900"/>
              <a:t>направлениям деятельности</a:t>
            </a:r>
          </a:p>
          <a:p>
            <a:pPr algn="ctr"/>
            <a:r>
              <a:rPr lang="ru-RU" altLang="ru-RU" sz="900"/>
              <a:t>субъектов бюджетного</a:t>
            </a:r>
          </a:p>
          <a:p>
            <a:pPr algn="ctr"/>
            <a:r>
              <a:rPr lang="ru-RU" altLang="ru-RU" sz="900"/>
              <a:t>планирования и участников</a:t>
            </a:r>
          </a:p>
          <a:p>
            <a:pPr algn="ctr"/>
            <a:r>
              <a:rPr lang="ru-RU" altLang="ru-RU" sz="900"/>
              <a:t>бюджетного процесса</a:t>
            </a:r>
          </a:p>
          <a:p>
            <a:pPr algn="ctr"/>
            <a:r>
              <a:rPr lang="ru-RU" altLang="ru-RU" sz="900"/>
              <a:t>в рамках подразделов</a:t>
            </a:r>
          </a:p>
        </p:txBody>
      </p:sp>
      <p:sp>
        <p:nvSpPr>
          <p:cNvPr id="23619" name="AutoShape 1250"/>
          <p:cNvSpPr>
            <a:spLocks noChangeArrowheads="1"/>
          </p:cNvSpPr>
          <p:nvPr/>
        </p:nvSpPr>
        <p:spPr bwMode="auto">
          <a:xfrm>
            <a:off x="5364163" y="4222750"/>
            <a:ext cx="1657350" cy="1223963"/>
          </a:xfrm>
          <a:prstGeom prst="parallelogram">
            <a:avLst>
              <a:gd name="adj" fmla="val 33852"/>
            </a:avLst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/>
              <a:t>Виды расходов</a:t>
            </a:r>
          </a:p>
          <a:p>
            <a:pPr algn="ctr"/>
            <a:r>
              <a:rPr lang="ru-RU" altLang="ru-RU" sz="900"/>
              <a:t>Указывают вид</a:t>
            </a:r>
          </a:p>
          <a:p>
            <a:pPr algn="ctr"/>
            <a:r>
              <a:rPr lang="ru-RU" altLang="ru-RU" sz="900"/>
              <a:t>Бюджетных </a:t>
            </a:r>
          </a:p>
          <a:p>
            <a:pPr algn="ctr"/>
            <a:r>
              <a:rPr lang="ru-RU" altLang="ru-RU" sz="900"/>
              <a:t>ассигнований</a:t>
            </a:r>
          </a:p>
        </p:txBody>
      </p:sp>
      <p:sp>
        <p:nvSpPr>
          <p:cNvPr id="23620" name="AutoShape 1251"/>
          <p:cNvSpPr>
            <a:spLocks noChangeArrowheads="1"/>
          </p:cNvSpPr>
          <p:nvPr/>
        </p:nvSpPr>
        <p:spPr bwMode="auto">
          <a:xfrm>
            <a:off x="6516688" y="4221163"/>
            <a:ext cx="2160587" cy="1223962"/>
          </a:xfrm>
          <a:prstGeom prst="parallelogram">
            <a:avLst>
              <a:gd name="adj" fmla="val 29690"/>
            </a:avLst>
          </a:prstGeom>
          <a:solidFill>
            <a:srgbClr val="8D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900"/>
              <a:t>КОСГУ отражает </a:t>
            </a:r>
          </a:p>
          <a:p>
            <a:pPr algn="ctr"/>
            <a:r>
              <a:rPr lang="ru-RU" altLang="ru-RU" sz="900"/>
              <a:t>экономическое содержание</a:t>
            </a:r>
          </a:p>
          <a:p>
            <a:pPr algn="ctr"/>
            <a:r>
              <a:rPr lang="ru-RU" altLang="ru-RU" sz="900"/>
              <a:t>операций государственного</a:t>
            </a:r>
          </a:p>
          <a:p>
            <a:pPr algn="ctr"/>
            <a:r>
              <a:rPr lang="ru-RU" altLang="ru-RU" sz="900"/>
              <a:t>сектора. В решении</a:t>
            </a:r>
          </a:p>
          <a:p>
            <a:pPr algn="ctr"/>
            <a:r>
              <a:rPr lang="ru-RU" altLang="ru-RU" sz="900"/>
              <a:t>о бюджете не </a:t>
            </a:r>
          </a:p>
          <a:p>
            <a:pPr algn="ctr"/>
            <a:r>
              <a:rPr lang="ru-RU" altLang="ru-RU" sz="900"/>
              <a:t>применяется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800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 и расходы бюджета</a:t>
            </a:r>
          </a:p>
        </p:txBody>
      </p:sp>
      <p:sp>
        <p:nvSpPr>
          <p:cNvPr id="24578" name="Text Box 8"/>
          <p:cNvSpPr txBox="1">
            <a:spLocks noChangeArrowheads="1"/>
          </p:cNvSpPr>
          <p:nvPr/>
        </p:nvSpPr>
        <p:spPr bwMode="auto">
          <a:xfrm>
            <a:off x="914400" y="1412875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/>
              <a:t>ПРИНЦИП разграничения</a:t>
            </a:r>
            <a:r>
              <a:rPr lang="ru-RU" altLang="ru-RU"/>
              <a:t> доходов, расходов и источников финансирования дефицита бюджета</a:t>
            </a:r>
          </a:p>
        </p:txBody>
      </p:sp>
      <p:sp>
        <p:nvSpPr>
          <p:cNvPr id="24579" name="Text Box 13"/>
          <p:cNvSpPr txBox="1">
            <a:spLocks noChangeArrowheads="1"/>
          </p:cNvSpPr>
          <p:nvPr/>
        </p:nvSpPr>
        <p:spPr bwMode="auto">
          <a:xfrm>
            <a:off x="900113" y="2492375"/>
            <a:ext cx="50403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За каждым бюджетом в соответствии с законодательством Российской Федерации закреплены ДОХОДЫ, РАСХОДЫ и источники финансирования дефицита бюджета</a:t>
            </a:r>
          </a:p>
        </p:txBody>
      </p:sp>
      <p:sp>
        <p:nvSpPr>
          <p:cNvPr id="24580" name="Text Box 12"/>
          <p:cNvSpPr txBox="1">
            <a:spLocks noChangeArrowheads="1"/>
          </p:cNvSpPr>
          <p:nvPr/>
        </p:nvSpPr>
        <p:spPr bwMode="auto">
          <a:xfrm>
            <a:off x="830263" y="4149725"/>
            <a:ext cx="76327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/>
              <a:t>Разграничение </a:t>
            </a:r>
            <a:r>
              <a:rPr lang="ru-RU" altLang="ru-RU" sz="1600" b="1" u="sng"/>
              <a:t>доходов </a:t>
            </a:r>
            <a:r>
              <a:rPr lang="ru-RU" altLang="ru-RU" sz="1600"/>
              <a:t>бюджетов установлено Бюджетным Кодексом Российской Федерации, региональным и муниципальным законодательством</a:t>
            </a:r>
          </a:p>
          <a:p>
            <a:pPr>
              <a:spcBef>
                <a:spcPct val="50000"/>
              </a:spcBef>
            </a:pPr>
            <a:r>
              <a:rPr lang="ru-RU" altLang="ru-RU" sz="1600"/>
              <a:t>Разграничение </a:t>
            </a:r>
            <a:r>
              <a:rPr lang="ru-RU" altLang="ru-RU" sz="1600" b="1" u="sng"/>
              <a:t>расходов</a:t>
            </a:r>
            <a:r>
              <a:rPr lang="ru-RU" altLang="ru-RU" sz="1600"/>
              <a:t> бюджетов установлено Федеральными законами от 06.10.1999 г. № 184-ФЗ «Об общих принципах организации законодательных (представительных) и исполнительных органов государственной власти субъектов РФ», от 06.10.2003г. № 131-ФЗ «Об общих принципах местного самоуправления в Российской Федерации», региональным и муниципальным законодательством</a:t>
            </a:r>
          </a:p>
        </p:txBody>
      </p:sp>
      <p:pic>
        <p:nvPicPr>
          <p:cNvPr id="24581" name="Picture 10" descr="fd9511e647e9fcee6bbfa44aac3b66e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0" y="2184400"/>
            <a:ext cx="2624138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31640" y="404664"/>
            <a:ext cx="685165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000" b="1" i="1" kern="0" dirty="0"/>
              <a:t>Доходы бюджета</a:t>
            </a:r>
            <a:r>
              <a:rPr lang="ru-RU" altLang="ru-RU" sz="1800" kern="0" dirty="0"/>
              <a:t> – поступающие в бюджет денежные средства, за исключением средств, являющихся источниками финансирования дефицита</a:t>
            </a:r>
          </a:p>
        </p:txBody>
      </p:sp>
      <p:sp>
        <p:nvSpPr>
          <p:cNvPr id="25602" name="Rectangle 19"/>
          <p:cNvSpPr>
            <a:spLocks noChangeArrowheads="1"/>
          </p:cNvSpPr>
          <p:nvPr/>
        </p:nvSpPr>
        <p:spPr bwMode="auto">
          <a:xfrm>
            <a:off x="871538" y="3511550"/>
            <a:ext cx="2305050" cy="28082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/>
              <a:t>Поступления от уплаты </a:t>
            </a:r>
          </a:p>
          <a:p>
            <a:r>
              <a:rPr lang="ru-RU" altLang="ru-RU" sz="1400"/>
              <a:t>налогов, установленных </a:t>
            </a:r>
          </a:p>
          <a:p>
            <a:r>
              <a:rPr lang="ru-RU" altLang="ru-RU" sz="1400"/>
              <a:t>Налоговым Кодексом РФ:</a:t>
            </a:r>
          </a:p>
          <a:p>
            <a:r>
              <a:rPr lang="ru-RU" altLang="ru-RU" sz="1400"/>
              <a:t>-налог на доходы </a:t>
            </a:r>
          </a:p>
          <a:p>
            <a:r>
              <a:rPr lang="ru-RU" altLang="ru-RU" sz="1400"/>
              <a:t>физических лиц;</a:t>
            </a:r>
          </a:p>
          <a:p>
            <a:pPr>
              <a:buFontTx/>
              <a:buChar char="-"/>
            </a:pPr>
            <a:r>
              <a:rPr lang="ru-RU" altLang="ru-RU" sz="1400"/>
              <a:t>акцизы;</a:t>
            </a:r>
          </a:p>
          <a:p>
            <a:r>
              <a:rPr lang="ru-RU" altLang="ru-RU" sz="1400"/>
              <a:t>-налоги на совокупный </a:t>
            </a:r>
          </a:p>
          <a:p>
            <a:r>
              <a:rPr lang="ru-RU" altLang="ru-RU" sz="1400"/>
              <a:t> доход;</a:t>
            </a:r>
          </a:p>
          <a:p>
            <a:r>
              <a:rPr lang="ru-RU" altLang="ru-RU" sz="1400"/>
              <a:t>-налоги на имущество;</a:t>
            </a:r>
          </a:p>
          <a:p>
            <a:pPr>
              <a:buFontTx/>
              <a:buChar char="-"/>
            </a:pPr>
            <a:r>
              <a:rPr lang="ru-RU" altLang="ru-RU" sz="1400"/>
              <a:t>госпошлина</a:t>
            </a:r>
          </a:p>
        </p:txBody>
      </p:sp>
      <p:sp>
        <p:nvSpPr>
          <p:cNvPr id="25603" name="Rectangle 20"/>
          <p:cNvSpPr>
            <a:spLocks noChangeArrowheads="1"/>
          </p:cNvSpPr>
          <p:nvPr/>
        </p:nvSpPr>
        <p:spPr bwMode="auto">
          <a:xfrm>
            <a:off x="3549650" y="3505200"/>
            <a:ext cx="2663825" cy="28082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altLang="ru-RU" sz="1400"/>
              <a:t>Платежи, установленные</a:t>
            </a:r>
          </a:p>
          <a:p>
            <a:r>
              <a:rPr lang="ru-RU" altLang="ru-RU" sz="1400"/>
              <a:t> законодательством </a:t>
            </a:r>
          </a:p>
          <a:p>
            <a:r>
              <a:rPr lang="ru-RU" altLang="ru-RU" sz="1400"/>
              <a:t>Российской Федерации:</a:t>
            </a:r>
          </a:p>
          <a:p>
            <a:r>
              <a:rPr lang="ru-RU" altLang="ru-RU" sz="1400"/>
              <a:t>-арендная плата за землю;</a:t>
            </a:r>
          </a:p>
          <a:p>
            <a:r>
              <a:rPr lang="ru-RU" altLang="ru-RU" sz="1400"/>
              <a:t>-доходы от использования</a:t>
            </a:r>
          </a:p>
          <a:p>
            <a:r>
              <a:rPr lang="ru-RU" altLang="ru-RU" sz="1400"/>
              <a:t>муниципального имущества;</a:t>
            </a:r>
          </a:p>
          <a:p>
            <a:r>
              <a:rPr lang="ru-RU" altLang="ru-RU" sz="1400"/>
              <a:t>-доходы от реализации</a:t>
            </a:r>
          </a:p>
          <a:p>
            <a:r>
              <a:rPr lang="ru-RU" altLang="ru-RU" sz="1400"/>
              <a:t>муниципального имущества;</a:t>
            </a:r>
          </a:p>
          <a:p>
            <a:r>
              <a:rPr lang="ru-RU" altLang="ru-RU" sz="1400"/>
              <a:t>-доходы от продажи</a:t>
            </a:r>
          </a:p>
          <a:p>
            <a:r>
              <a:rPr lang="ru-RU" altLang="ru-RU" sz="1400"/>
              <a:t>земельных участков;</a:t>
            </a:r>
          </a:p>
          <a:p>
            <a:r>
              <a:rPr lang="ru-RU" altLang="ru-RU" sz="1400"/>
              <a:t>-штрафы за нарушение </a:t>
            </a:r>
          </a:p>
          <a:p>
            <a:r>
              <a:rPr lang="ru-RU" altLang="ru-RU" sz="1400"/>
              <a:t>законодательства;</a:t>
            </a:r>
          </a:p>
          <a:p>
            <a:r>
              <a:rPr lang="ru-RU" altLang="ru-RU" sz="1400"/>
              <a:t>-прочие </a:t>
            </a:r>
          </a:p>
        </p:txBody>
      </p:sp>
      <p:sp>
        <p:nvSpPr>
          <p:cNvPr id="25604" name="Rectangle 21"/>
          <p:cNvSpPr>
            <a:spLocks noChangeArrowheads="1"/>
          </p:cNvSpPr>
          <p:nvPr/>
        </p:nvSpPr>
        <p:spPr bwMode="auto">
          <a:xfrm>
            <a:off x="6346825" y="3511550"/>
            <a:ext cx="2305050" cy="28082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400"/>
              <a:t>Поступления от других</a:t>
            </a:r>
          </a:p>
          <a:p>
            <a:pPr algn="ctr"/>
            <a:r>
              <a:rPr lang="ru-RU" altLang="ru-RU" sz="1400"/>
              <a:t> бюджетов (межбюджетные </a:t>
            </a:r>
          </a:p>
          <a:p>
            <a:pPr algn="ctr"/>
            <a:r>
              <a:rPr lang="ru-RU" altLang="ru-RU" sz="1400"/>
              <a:t>трансферты),организаций, </a:t>
            </a:r>
          </a:p>
          <a:p>
            <a:pPr algn="ctr"/>
            <a:r>
              <a:rPr lang="ru-RU" altLang="ru-RU" sz="1400"/>
              <a:t>граждан (кроме налоговых</a:t>
            </a:r>
          </a:p>
          <a:p>
            <a:pPr algn="ctr"/>
            <a:r>
              <a:rPr lang="ru-RU" altLang="ru-RU" sz="1400"/>
              <a:t>и неналоговых доходов)</a:t>
            </a:r>
          </a:p>
        </p:txBody>
      </p:sp>
      <p:sp>
        <p:nvSpPr>
          <p:cNvPr id="6" name="AutoShape 22"/>
          <p:cNvSpPr>
            <a:spLocks noChangeArrowheads="1"/>
          </p:cNvSpPr>
          <p:nvPr/>
        </p:nvSpPr>
        <p:spPr bwMode="auto">
          <a:xfrm>
            <a:off x="1727200" y="301307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235825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4508500" y="3019425"/>
            <a:ext cx="504825" cy="4921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/>
          </a:p>
        </p:txBody>
      </p:sp>
      <p:grpSp>
        <p:nvGrpSpPr>
          <p:cNvPr id="10" name="Organization Chart 10"/>
          <p:cNvGrpSpPr>
            <a:grpSpLocks/>
          </p:cNvGrpSpPr>
          <p:nvPr/>
        </p:nvGrpSpPr>
        <p:grpSpPr bwMode="auto">
          <a:xfrm>
            <a:off x="871265" y="1273820"/>
            <a:ext cx="7772400" cy="2044700"/>
            <a:chOff x="410" y="705"/>
            <a:chExt cx="4236" cy="1288"/>
          </a:xfrm>
          <a:blipFill>
            <a:blip r:embed="rId3"/>
            <a:tile tx="0" ty="0" sx="100000" sy="100000" flip="none" algn="tl"/>
          </a:blipFill>
        </p:grpSpPr>
        <p:cxnSp>
          <p:nvCxnSpPr>
            <p:cNvPr id="8196" name="_s8196"/>
            <p:cNvCxnSpPr>
              <a:cxnSpLocks noChangeShapeType="1"/>
              <a:stCxn id="14" idx="0"/>
              <a:endCxn id="11" idx="2"/>
            </p:cNvCxnSpPr>
            <p:nvPr/>
          </p:nvCxnSpPr>
          <p:spPr bwMode="auto">
            <a:xfrm rot="5400000" flipH="1">
              <a:off x="3187" y="577"/>
              <a:ext cx="144" cy="1459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8197" name="_s8197"/>
            <p:cNvCxnSpPr>
              <a:cxnSpLocks noChangeShapeType="1"/>
              <a:stCxn id="13" idx="0"/>
              <a:endCxn id="11" idx="2"/>
            </p:cNvCxnSpPr>
            <p:nvPr/>
          </p:nvCxnSpPr>
          <p:spPr bwMode="auto">
            <a:xfrm rot="16200000">
              <a:off x="2457" y="1306"/>
              <a:ext cx="144" cy="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8198" name="_s8198"/>
            <p:cNvCxnSpPr>
              <a:cxnSpLocks noChangeShapeType="1"/>
              <a:stCxn id="12" idx="0"/>
              <a:endCxn id="11" idx="2"/>
            </p:cNvCxnSpPr>
            <p:nvPr/>
          </p:nvCxnSpPr>
          <p:spPr bwMode="auto">
            <a:xfrm rot="16200000">
              <a:off x="1727" y="576"/>
              <a:ext cx="144" cy="146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1" name="_s8199"/>
            <p:cNvSpPr>
              <a:spLocks noChangeArrowheads="1"/>
            </p:cNvSpPr>
            <p:nvPr/>
          </p:nvSpPr>
          <p:spPr bwMode="auto">
            <a:xfrm>
              <a:off x="1800" y="919"/>
              <a:ext cx="1457" cy="316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2400"/>
                <a:t>Доходы бюджета</a:t>
              </a:r>
            </a:p>
          </p:txBody>
        </p:sp>
        <p:sp>
          <p:nvSpPr>
            <p:cNvPr id="12" name="_s8200"/>
            <p:cNvSpPr>
              <a:spLocks noChangeArrowheads="1"/>
            </p:cNvSpPr>
            <p:nvPr/>
          </p:nvSpPr>
          <p:spPr bwMode="auto">
            <a:xfrm>
              <a:off x="41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 dirty="0"/>
                <a:t>Налоговые доходы</a:t>
              </a:r>
            </a:p>
          </p:txBody>
        </p:sp>
        <p:sp>
          <p:nvSpPr>
            <p:cNvPr id="13" name="_s8201"/>
            <p:cNvSpPr>
              <a:spLocks noChangeArrowheads="1"/>
            </p:cNvSpPr>
            <p:nvPr/>
          </p:nvSpPr>
          <p:spPr bwMode="auto">
            <a:xfrm>
              <a:off x="187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 dirty="0"/>
                <a:t>Неналоговые доходы</a:t>
              </a:r>
            </a:p>
          </p:txBody>
        </p:sp>
        <p:sp>
          <p:nvSpPr>
            <p:cNvPr id="14" name="_s8202"/>
            <p:cNvSpPr>
              <a:spLocks noChangeArrowheads="1"/>
            </p:cNvSpPr>
            <p:nvPr/>
          </p:nvSpPr>
          <p:spPr bwMode="auto">
            <a:xfrm>
              <a:off x="3330" y="1379"/>
              <a:ext cx="1316" cy="42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6868" tIns="43434" rIns="86868" bIns="43434" anchor="ctr"/>
            <a:lstStyle/>
            <a:p>
              <a:pPr algn="ctr" eaLnBrk="0" hangingPunct="0">
                <a:defRPr/>
              </a:pPr>
              <a:r>
                <a:rPr lang="ru-RU" altLang="ru-RU" sz="1700"/>
                <a:t>Безвозмездные </a:t>
              </a:r>
            </a:p>
            <a:p>
              <a:pPr algn="ctr" eaLnBrk="0" hangingPunct="0">
                <a:defRPr/>
              </a:pPr>
              <a:r>
                <a:rPr lang="ru-RU" altLang="ru-RU" sz="1700"/>
                <a:t>поступления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82688" y="277813"/>
            <a:ext cx="6778625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32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</a:t>
            </a:r>
            <a:br>
              <a:rPr lang="ru-RU" altLang="ru-RU" sz="32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межбюджетных отношениях</a:t>
            </a:r>
          </a:p>
        </p:txBody>
      </p:sp>
      <p:sp>
        <p:nvSpPr>
          <p:cNvPr id="27650" name="AutoShape 8"/>
          <p:cNvSpPr>
            <a:spLocks noChangeArrowheads="1"/>
          </p:cNvSpPr>
          <p:nvPr/>
        </p:nvSpPr>
        <p:spPr bwMode="auto">
          <a:xfrm>
            <a:off x="2411413" y="2781300"/>
            <a:ext cx="4248150" cy="2016125"/>
          </a:xfrm>
          <a:prstGeom prst="octagon">
            <a:avLst>
              <a:gd name="adj" fmla="val 2928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b="1" i="1"/>
              <a:t>Межбюджетные трансферты</a:t>
            </a:r>
            <a:r>
              <a:rPr lang="ru-RU" altLang="ru-RU"/>
              <a:t> – </a:t>
            </a:r>
          </a:p>
          <a:p>
            <a:pPr algn="ctr"/>
            <a:r>
              <a:rPr lang="ru-RU" altLang="ru-RU" sz="1600"/>
              <a:t>это средства,</a:t>
            </a:r>
          </a:p>
          <a:p>
            <a:pPr algn="ctr"/>
            <a:r>
              <a:rPr lang="ru-RU" altLang="ru-RU" sz="1600"/>
              <a:t>предоставляемые одним бюджетом</a:t>
            </a:r>
          </a:p>
          <a:p>
            <a:pPr algn="ctr"/>
            <a:r>
              <a:rPr lang="ru-RU" altLang="ru-RU" sz="1600"/>
              <a:t>бюджетной системы Российской Федерации</a:t>
            </a:r>
          </a:p>
          <a:p>
            <a:pPr algn="ctr"/>
            <a:r>
              <a:rPr lang="ru-RU" altLang="ru-RU" sz="1600"/>
              <a:t>другому бюджету бюджетной системы </a:t>
            </a:r>
          </a:p>
          <a:p>
            <a:pPr algn="ctr"/>
            <a:r>
              <a:rPr lang="ru-RU" altLang="ru-RU" sz="1600"/>
              <a:t>Российской Федерации</a:t>
            </a:r>
          </a:p>
        </p:txBody>
      </p:sp>
      <p:sp>
        <p:nvSpPr>
          <p:cNvPr id="4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1352550" cy="180975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" name="Document"/>
          <p:cNvSpPr>
            <a:spLocks noEditPoints="1" noChangeArrowheads="1"/>
          </p:cNvSpPr>
          <p:nvPr/>
        </p:nvSpPr>
        <p:spPr bwMode="auto">
          <a:xfrm>
            <a:off x="250825" y="2349500"/>
            <a:ext cx="2017713" cy="21590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latin typeface="+mn-lt"/>
                <a:cs typeface="+mn-cs"/>
              </a:rPr>
              <a:t>Дотации</a:t>
            </a:r>
            <a:r>
              <a:rPr lang="ru-RU" i="1">
                <a:latin typeface="+mn-lt"/>
                <a:cs typeface="+mn-cs"/>
              </a:rPr>
              <a:t> </a:t>
            </a:r>
            <a:r>
              <a:rPr lang="ru-RU" sz="1400" i="1">
                <a:latin typeface="+mn-lt"/>
                <a:cs typeface="+mn-cs"/>
              </a:rPr>
              <a:t>(</a:t>
            </a:r>
            <a:r>
              <a:rPr lang="ru-RU" sz="1400">
                <a:latin typeface="+mn-lt"/>
                <a:cs typeface="+mn-cs"/>
              </a:rPr>
              <a:t>от лат. "</a:t>
            </a:r>
            <a:r>
              <a:rPr lang="en-US" sz="1400">
                <a:latin typeface="+mn-lt"/>
                <a:cs typeface="+mn-cs"/>
              </a:rPr>
              <a:t>Dotatio</a:t>
            </a:r>
            <a:r>
              <a:rPr lang="ru-RU" sz="1400">
                <a:latin typeface="+mn-lt"/>
                <a:cs typeface="+mn-cs"/>
              </a:rPr>
              <a:t>" – дар, пожертвование</a:t>
            </a:r>
            <a:r>
              <a:rPr lang="ru-RU" sz="1400" i="1">
                <a:latin typeface="+mn-lt"/>
                <a:cs typeface="+mn-cs"/>
              </a:rPr>
              <a:t>) – </a:t>
            </a:r>
            <a:r>
              <a:rPr lang="ru-RU" sz="1400">
                <a:latin typeface="+mn-lt"/>
                <a:cs typeface="+mn-cs"/>
              </a:rPr>
              <a:t>предоставляются без определения конкретной цели их использования</a:t>
            </a:r>
            <a:endParaRPr lang="ru-RU" sz="1400" i="1">
              <a:latin typeface="+mn-lt"/>
              <a:cs typeface="+mn-cs"/>
            </a:endParaRPr>
          </a:p>
        </p:txBody>
      </p:sp>
      <p:sp>
        <p:nvSpPr>
          <p:cNvPr id="6" name="Document"/>
          <p:cNvSpPr>
            <a:spLocks noEditPoints="1" noChangeArrowheads="1"/>
          </p:cNvSpPr>
          <p:nvPr/>
        </p:nvSpPr>
        <p:spPr bwMode="auto">
          <a:xfrm>
            <a:off x="250825" y="4868863"/>
            <a:ext cx="3384550" cy="1838325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latin typeface="+mn-lt"/>
                <a:cs typeface="+mn-cs"/>
              </a:rPr>
              <a:t>Субвенции</a:t>
            </a:r>
            <a:r>
              <a:rPr lang="ru-RU">
                <a:latin typeface="+mn-lt"/>
                <a:cs typeface="+mn-cs"/>
              </a:rPr>
              <a:t> </a:t>
            </a:r>
            <a:r>
              <a:rPr lang="ru-RU" sz="1400">
                <a:latin typeface="+mn-lt"/>
                <a:cs typeface="+mn-cs"/>
              </a:rPr>
              <a:t>(от лат. "</a:t>
            </a:r>
            <a:r>
              <a:rPr lang="en-US" sz="1400">
                <a:latin typeface="+mn-lt"/>
                <a:cs typeface="+mn-cs"/>
              </a:rPr>
              <a:t>Subvenire</a:t>
            </a:r>
            <a:r>
              <a:rPr lang="ru-RU" sz="1400">
                <a:latin typeface="+mn-lt"/>
                <a:cs typeface="+mn-cs"/>
              </a:rPr>
              <a:t>" –</a:t>
            </a:r>
            <a:r>
              <a:rPr lang="en-US" sz="1400">
                <a:latin typeface="+mn-lt"/>
                <a:cs typeface="+mn-cs"/>
              </a:rPr>
              <a:t> </a:t>
            </a:r>
            <a:r>
              <a:rPr lang="ru-RU" sz="1400">
                <a:latin typeface="+mn-lt"/>
                <a:cs typeface="+mn-cs"/>
              </a:rPr>
              <a:t>приходить на помощь) – предоставляются на финансирование "переданных" другим публично-правовым образованиям полномочий</a:t>
            </a:r>
            <a:endParaRPr lang="ru-RU">
              <a:latin typeface="+mn-lt"/>
              <a:cs typeface="+mn-cs"/>
            </a:endParaRPr>
          </a:p>
        </p:txBody>
      </p:sp>
      <p:sp>
        <p:nvSpPr>
          <p:cNvPr id="7" name="Document"/>
          <p:cNvSpPr>
            <a:spLocks noEditPoints="1" noChangeArrowheads="1"/>
          </p:cNvSpPr>
          <p:nvPr/>
        </p:nvSpPr>
        <p:spPr bwMode="auto">
          <a:xfrm>
            <a:off x="5508625" y="4868863"/>
            <a:ext cx="3455988" cy="1828800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latin typeface="+mn-lt"/>
                <a:cs typeface="+mn-cs"/>
              </a:rPr>
              <a:t>Субсидии</a:t>
            </a:r>
            <a:r>
              <a:rPr lang="ru-RU">
                <a:latin typeface="+mn-lt"/>
                <a:cs typeface="+mn-cs"/>
              </a:rPr>
              <a:t> </a:t>
            </a:r>
            <a:r>
              <a:rPr lang="ru-RU" sz="1400">
                <a:latin typeface="+mn-lt"/>
                <a:cs typeface="+mn-cs"/>
              </a:rPr>
              <a:t>(от лат. "</a:t>
            </a:r>
            <a:r>
              <a:rPr lang="en-US" sz="1400">
                <a:latin typeface="+mn-lt"/>
                <a:cs typeface="+mn-cs"/>
              </a:rPr>
              <a:t>Subsidium</a:t>
            </a:r>
            <a:r>
              <a:rPr lang="ru-RU" sz="1400">
                <a:latin typeface="+mn-lt"/>
                <a:cs typeface="+mn-cs"/>
              </a:rPr>
              <a:t>" – поддержка) – 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8" name="Document"/>
          <p:cNvSpPr>
            <a:spLocks noEditPoints="1" noChangeArrowheads="1"/>
          </p:cNvSpPr>
          <p:nvPr/>
        </p:nvSpPr>
        <p:spPr bwMode="auto">
          <a:xfrm>
            <a:off x="6732588" y="2420938"/>
            <a:ext cx="2305050" cy="2087562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77 w 21600"/>
              <a:gd name="T17" fmla="*/ 818 h 21600"/>
              <a:gd name="T18" fmla="*/ 20622 w 21600"/>
              <a:gd name="T19" fmla="*/ 164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>
                <a:latin typeface="+mn-lt"/>
                <a:cs typeface="+mn-cs"/>
              </a:rPr>
              <a:t>Иные межбюджетные трансферты</a:t>
            </a:r>
            <a:r>
              <a:rPr lang="ru-RU">
                <a:latin typeface="+mn-lt"/>
                <a:cs typeface="+mn-cs"/>
              </a:rPr>
              <a:t> – </a:t>
            </a:r>
            <a:r>
              <a:rPr lang="ru-RU" sz="1400">
                <a:latin typeface="+mn-lt"/>
                <a:cs typeface="+mn-cs"/>
              </a:rPr>
              <a:t>предоставляются на определённые цели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49288" y="1409700"/>
            <a:ext cx="7772400" cy="820738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"/>
              <a:buChar char="n"/>
              <a:defRPr kumimoji="1" sz="3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tx2">
                  <a:shade val="75000"/>
                </a:schemeClr>
              </a:buClr>
              <a:buSzPct val="85000"/>
              <a:buFont typeface="Wingdings"/>
              <a:buChar char="n"/>
              <a:defRPr kumimoji="1" sz="28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4">
                  <a:shade val="50000"/>
                </a:schemeClr>
              </a:buClr>
              <a:buSzPct val="75000"/>
              <a:buFont typeface="Wingdings"/>
              <a:buChar char="n"/>
              <a:defRPr kumimoji="1" sz="2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6">
                  <a:shade val="50000"/>
                </a:schemeClr>
              </a:buClr>
              <a:buSzPct val="75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3">
                  <a:shade val="50000"/>
                </a:schemeClr>
              </a:buClr>
              <a:buSzPct val="70000"/>
              <a:buFont typeface="Wingdings"/>
              <a:buChar char="n"/>
              <a:defRPr kumimoji="1" sz="20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2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5">
                  <a:shade val="50000"/>
                </a:schemeClr>
              </a:buClr>
              <a:buSzPct val="6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50000"/>
              <a:buFont typeface="Wingdings"/>
              <a:buChar char="n"/>
              <a:defRPr kumimoji="1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altLang="ru-RU" sz="1600" b="1" i="1" kern="0" dirty="0"/>
              <a:t>Межбюджетные отношения</a:t>
            </a:r>
            <a:r>
              <a:rPr lang="ru-RU" altLang="ru-RU" sz="1600" kern="0" dirty="0"/>
              <a:t> – это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endParaRPr lang="ru-RU" altLang="ru-RU" sz="1600" kern="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765175"/>
            <a:ext cx="7489825" cy="5400675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lnSpc>
                <a:spcPct val="80000"/>
              </a:lnSpc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 бюджета поселения на 2023 год запланированы в сумме 2 888 248,00</a:t>
            </a:r>
          </a:p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рублей, в целом с увеличением относительно параметров, утвержденных    на трехлетний бюджетный цикл 2021-2022 годов.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На 2023 год </a:t>
            </a:r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утверждены основные характеристики бюджета Рыбино-Будского сельсовета Обоянского района Курской области на 2024 и 2025 годы:</a:t>
            </a:r>
          </a:p>
          <a:p>
            <a:pPr algn="ctr"/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- прогнозируемый общий объем доходов бюджета Рыбино-Будского сельсовета Обоянского района Курской области на 2023 год в </a:t>
            </a:r>
            <a:r>
              <a:rPr lang="ru-RU" sz="1000" dirty="0">
                <a:solidFill>
                  <a:srgbClr val="404040"/>
                </a:solidFill>
                <a:latin typeface="Times New Roman" pitchFamily="18" charset="0"/>
              </a:rPr>
              <a:t>сумме </a:t>
            </a:r>
            <a:r>
              <a:rPr lang="ru-RU" sz="1000" dirty="0">
                <a:solidFill>
                  <a:schemeClr val="tx1"/>
                </a:solidFill>
              </a:rPr>
              <a:t>2 888 248,00 </a:t>
            </a:r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рублей,  на 2024 год  2 805 236,00 на 2025 год в сумме </a:t>
            </a:r>
            <a:r>
              <a:rPr lang="ru-RU" sz="1000" dirty="0"/>
              <a:t>2 773 759,00 </a:t>
            </a:r>
            <a:r>
              <a:rPr lang="ru-RU" sz="1000" dirty="0">
                <a:solidFill>
                  <a:srgbClr val="404040"/>
                </a:solidFill>
                <a:latin typeface="Times New Roman" pitchFamily="18" charset="0"/>
              </a:rPr>
              <a:t> </a:t>
            </a:r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рублей</a:t>
            </a:r>
          </a:p>
          <a:p>
            <a:pPr algn="ctr"/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- общий объем расходов бюджета Рыбино-Будского сельсовета Обоянского района Курской области 2023 год     6 438 248,00, на  на 2024 год в сумме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</a:rPr>
              <a:t>2 805 236,00 </a:t>
            </a:r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рублей, в том числе условно утвержденные расходы в сумме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</a:rPr>
              <a:t>67 200,00 </a:t>
            </a:r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рублей, на 2025 год в сумме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</a:rPr>
              <a:t>2 773 759,00 рублей</a:t>
            </a:r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, в том числе условно утвержденные расходы в сумме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</a:rPr>
              <a:t>132 700,00 </a:t>
            </a:r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рублей.</a:t>
            </a:r>
          </a:p>
          <a:p>
            <a:pPr algn="ctr"/>
            <a:r>
              <a:rPr lang="ru-RU" sz="1200" dirty="0">
                <a:solidFill>
                  <a:srgbClr val="404040"/>
                </a:solidFill>
                <a:latin typeface="Times New Roman" pitchFamily="18" charset="0"/>
              </a:rPr>
              <a:t>- дефицит (профицит) Рыбино-Будского сельсовета Обоянского района Курской области на 2023 год 3 550 000,00 , на 2024 год в сумме 0,00 рублей, на 2025 год в сумме 0,00 рублей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поселения на очередной финансовый год и плановый период запланированы с учетом вступающих в силу с 1 января 2023 года законодательных актов, предусматривающие внесение изменений и дополнений в налоговое и бюджетное законодательство, оказывающие влияние на доходы местного  бюджета.</a:t>
            </a:r>
          </a:p>
          <a:p>
            <a:pPr algn="ctr">
              <a:lnSpc>
                <a:spcPct val="80000"/>
              </a:lnSpc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Основными доходными источниками являются поступления земельного налога и безвозмездные поступления  из областного бюджета и бюджета муниципального района.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229" name="Group 5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179218"/>
              </p:ext>
            </p:extLst>
          </p:nvPr>
        </p:nvGraphicFramePr>
        <p:xfrm>
          <a:off x="1633538" y="222250"/>
          <a:ext cx="5876925" cy="4493141"/>
        </p:xfrm>
        <a:graphic>
          <a:graphicData uri="http://schemas.openxmlformats.org/drawingml/2006/table">
            <a:tbl>
              <a:tblPr/>
              <a:tblGrid>
                <a:gridCol w="138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8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Прогнозируемое поступление доходов в бюджет Рыбино-Будского сельсовета Обоянского района Курской области в 2023 году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(рублей)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Код бюджетной классификации Российской Федерации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Наименование доходов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Сумма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036">
                <a:tc gridSpan="3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2 888 248,00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1 895 172,00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ПРИБЫЛЬ, ДОХОДЫ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292 888,00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 НА ИМУЩЕСТВО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1 493 141,00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18 000,00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993 076,00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2 02 00000 00 0000 000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993 076,00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6035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2400" b="1" kern="0" dirty="0"/>
              <a:t>Структура расходов бюджета</a:t>
            </a:r>
            <a:br>
              <a:rPr lang="ru-RU" altLang="ru-RU" sz="2400" b="1" kern="0" dirty="0"/>
            </a:br>
            <a:r>
              <a:rPr lang="ru-RU" altLang="ru-RU" sz="2400" b="1" kern="0" dirty="0"/>
              <a:t>Рыбино-Будского сельсовета</a:t>
            </a:r>
            <a:br>
              <a:rPr lang="ru-RU" altLang="ru-RU" sz="2400" b="1" kern="0" dirty="0"/>
            </a:br>
            <a:r>
              <a:rPr lang="ru-RU" altLang="ru-RU" sz="2400" b="1" kern="0" dirty="0"/>
              <a:t> </a:t>
            </a:r>
          </a:p>
        </p:txBody>
      </p:sp>
      <p:sp>
        <p:nvSpPr>
          <p:cNvPr id="31872" name="Text Box 2897"/>
          <p:cNvSpPr txBox="1">
            <a:spLocks noChangeArrowheads="1"/>
          </p:cNvSpPr>
          <p:nvPr/>
        </p:nvSpPr>
        <p:spPr bwMode="auto">
          <a:xfrm>
            <a:off x="7380288" y="1557338"/>
            <a:ext cx="1584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altLang="ru-RU" sz="1000"/>
              <a:t>.</a:t>
            </a:r>
          </a:p>
        </p:txBody>
      </p:sp>
      <p:graphicFrame>
        <p:nvGraphicFramePr>
          <p:cNvPr id="32119" name="Group 3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220269"/>
              </p:ext>
            </p:extLst>
          </p:nvPr>
        </p:nvGraphicFramePr>
        <p:xfrm>
          <a:off x="1691680" y="1119189"/>
          <a:ext cx="5766395" cy="4684689"/>
        </p:xfrm>
        <a:graphic>
          <a:graphicData uri="http://schemas.openxmlformats.org/drawingml/2006/table">
            <a:tbl>
              <a:tblPr/>
              <a:tblGrid>
                <a:gridCol w="2518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2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260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Ведомственная структура расходов бюджета Рыбино-Будского сельсовета                                                                                                                          Обоянского района Курской области на 2023 год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(рублей)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0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ГРБС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Рз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ПР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ЦСР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ВР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Сумма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8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15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6 438 248,00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8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4 845 992,00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35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112 126,00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731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50 000,00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10 000,00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658 000,00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757787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 ФИЗИЧЕСКАЯ КУЛЬТУРА И СПОРТ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15 000,00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988134"/>
                  </a:ext>
                </a:extLst>
              </a:tr>
              <a:tr h="28985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effectLst/>
                          <a:latin typeface="Arial" panose="020B0604020202020204" pitchFamily="34" charset="0"/>
                        </a:rPr>
                        <a:t>747 130,00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439242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58" name="Group 1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1405045"/>
              </p:ext>
            </p:extLst>
          </p:nvPr>
        </p:nvGraphicFramePr>
        <p:xfrm>
          <a:off x="1547664" y="-29316363"/>
          <a:ext cx="5954861" cy="2981325"/>
        </p:xfrm>
        <a:graphic>
          <a:graphicData uri="http://schemas.openxmlformats.org/drawingml/2006/table">
            <a:tbl>
              <a:tblPr/>
              <a:tblGrid>
                <a:gridCol w="2548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6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525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0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55EB867-DF13-4E8D-AB81-02C200C2C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4348"/>
              </p:ext>
            </p:extLst>
          </p:nvPr>
        </p:nvGraphicFramePr>
        <p:xfrm>
          <a:off x="467544" y="692696"/>
          <a:ext cx="8280919" cy="40609687"/>
        </p:xfrm>
        <a:graphic>
          <a:graphicData uri="http://schemas.openxmlformats.org/drawingml/2006/table">
            <a:tbl>
              <a:tblPr/>
              <a:tblGrid>
                <a:gridCol w="3515040">
                  <a:extLst>
                    <a:ext uri="{9D8B030D-6E8A-4147-A177-3AD203B41FA5}">
                      <a16:colId xmlns:a16="http://schemas.microsoft.com/office/drawing/2014/main" val="2117104362"/>
                    </a:ext>
                  </a:extLst>
                </a:gridCol>
                <a:gridCol w="1393353">
                  <a:extLst>
                    <a:ext uri="{9D8B030D-6E8A-4147-A177-3AD203B41FA5}">
                      <a16:colId xmlns:a16="http://schemas.microsoft.com/office/drawing/2014/main" val="909324643"/>
                    </a:ext>
                  </a:extLst>
                </a:gridCol>
                <a:gridCol w="680830">
                  <a:extLst>
                    <a:ext uri="{9D8B030D-6E8A-4147-A177-3AD203B41FA5}">
                      <a16:colId xmlns:a16="http://schemas.microsoft.com/office/drawing/2014/main" val="4260906193"/>
                    </a:ext>
                  </a:extLst>
                </a:gridCol>
                <a:gridCol w="2691696">
                  <a:extLst>
                    <a:ext uri="{9D8B030D-6E8A-4147-A177-3AD203B41FA5}">
                      <a16:colId xmlns:a16="http://schemas.microsoft.com/office/drawing/2014/main" val="2172124856"/>
                    </a:ext>
                  </a:extLst>
                </a:gridCol>
              </a:tblGrid>
              <a:tr h="5881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Распределение бюджетных ассигнований по целевым статьям (муниципальным программам Рыбино-Будского сельсовета Обоянского района  и  непрограмным направлениям деятельности), группам видов расходов классификации расходов  бюджета  на 2023 год</a:t>
                      </a:r>
                    </a:p>
                  </a:txBody>
                  <a:tcPr marL="559" marR="559" marT="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077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Times New Roman" panose="02020603050405020304" pitchFamily="18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100" b="0" i="0" u="none" strike="noStrike">
                        <a:effectLst/>
                        <a:latin typeface="Arial" panose="020B0604020202020204" pitchFamily="34" charset="0"/>
                        <a:cs typeface="AngsanaUPC" panose="02020603050405020304" pitchFamily="18" charset="-34"/>
                      </a:endParaRPr>
                    </a:p>
                  </a:txBody>
                  <a:tcPr marL="559" marR="559" marT="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(рублей)</a:t>
                      </a:r>
                    </a:p>
                  </a:txBody>
                  <a:tcPr marL="559" marR="559" marT="5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2344133"/>
                  </a:ext>
                </a:extLst>
              </a:tr>
              <a:tr h="406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Наименование</a:t>
                      </a:r>
                    </a:p>
                  </a:txBody>
                  <a:tcPr marL="559" marR="559" marT="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ЦСР</a:t>
                      </a:r>
                    </a:p>
                  </a:txBody>
                  <a:tcPr marL="559" marR="559" marT="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ВР</a:t>
                      </a:r>
                    </a:p>
                  </a:txBody>
                  <a:tcPr marL="559" marR="559" marT="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Сумма</a:t>
                      </a:r>
                    </a:p>
                  </a:txBody>
                  <a:tcPr marL="559" marR="559" marT="5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604978"/>
                  </a:ext>
                </a:extLst>
              </a:tr>
              <a:tr h="27005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2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3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4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184849"/>
                  </a:ext>
                </a:extLst>
              </a:tr>
              <a:tr h="27005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ВСЕГО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6438248,00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408518"/>
                  </a:ext>
                </a:extLst>
              </a:tr>
              <a:tr h="105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Муниципальная программа "Социальная поддержка граждан в муниципальном образовании "Рыбино-Будский сельсовет" Обоянского района Курской области" на 2023-2025 годы 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 02 0 00 00000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747 130,00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702163"/>
                  </a:ext>
                </a:extLst>
              </a:tr>
              <a:tr h="1405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Подпрограмма "Развитие мер социальной поддержки отдельных категорий граждан в муниципальном образовании" муниципальной программы "Социальная поддержка граждан в муниципальном образовании "Рыбино-Будский сельсовет" Обоянского района Курской области" на 2023-2025 годы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02  2 00 00000 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747 130,00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298805"/>
                  </a:ext>
                </a:extLst>
              </a:tr>
              <a:tr h="82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Основное мероприятие "Предоставление выплат пенсий за выслугу лет и доплат к пенсиям муниципальных служащих муниципального образования"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02  2 01 00000 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747 130,00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773030"/>
                  </a:ext>
                </a:extLst>
              </a:tr>
              <a:tr h="588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Выплата пенсий за выслугу лет и доплат к пенсиям муниципальных служащих муниципального образования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02 2 01 С1445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747 130,00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3371038"/>
                  </a:ext>
                </a:extLst>
              </a:tr>
              <a:tr h="27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02 2 01 С1445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300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747 130,00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2519260"/>
                  </a:ext>
                </a:extLst>
              </a:tr>
              <a:tr h="1405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Муниципальная программа «Энергосбережение и повышение энергетической эффективности в муниципальном образовании "Рыбино-Будский сельсовет" Обоянского района Курской области на 2023-2025 годы"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05 0 00 00000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10 000,00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548147"/>
                  </a:ext>
                </a:extLst>
              </a:tr>
              <a:tr h="18725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Подпрограмма «Энергосбережение в муниципальном образовании "Рыбино-Будский сельсовет" Обоянского района Курской области"  муниципальной программы "Энергосбережение и повышение энергетической эффективности муниципального образования  "Рыбино-Будский сельсовет" Обоянского района Курской области на 2023-2025 годы"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05 1 00 00000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10 000,00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3383789"/>
                  </a:ext>
                </a:extLst>
              </a:tr>
              <a:tr h="47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Основное мероприятие "Обеспечение деятельности мероприятий в области энергосбережения"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05 1 01 00000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10 000,00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166755"/>
                  </a:ext>
                </a:extLst>
              </a:tr>
              <a:tr h="27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Мероприятия в области энергосбережения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05 1 01 С1434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10 000,00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796383"/>
                  </a:ext>
                </a:extLst>
              </a:tr>
              <a:tr h="47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Закупка товаров, работ и услуг для обеспечения государственных (муниципальных)  нужд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05 1 01 С1434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200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10 000,00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330536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 Муниципальная программа "Благоустройство территории  муниципального образования "Рыбино-Будский сельсовет" Обоянского района  Курской области на 2023-2025 годы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07 0 00 00000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658 000,00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9381210"/>
                  </a:ext>
                </a:extLst>
              </a:tr>
              <a:tr h="1405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Подпрограмма "Благоустройство территории муниципального образования "Рыбино-Будский сельсовет" муниципальной программы "Благоустройство территории  муниципального образования "Рыбино-Будский сельсовет" Обоянского района  Курской области на 2023-2025 годы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07 3 00 00000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658 000,00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7470242"/>
                  </a:ext>
                </a:extLst>
              </a:tr>
              <a:tr h="588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Основное мероприятие "Обеспечение мероприятий в области коммунального хозяйства и благоустройства"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07 3 01 00000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658 000,00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186547"/>
                  </a:ext>
                </a:extLst>
              </a:tr>
              <a:tr h="27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Мероприятия по благоустройству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07 3 01 С1433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658 000,00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228057"/>
                  </a:ext>
                </a:extLst>
              </a:tr>
              <a:tr h="47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Закупка товаров, работ и услуг для обеспечения государственных (муниципальных)  нужд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07 3 01 С1433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200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658 000,00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013419"/>
                  </a:ext>
                </a:extLst>
              </a:tr>
              <a:tr h="128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Муниципальная программа «Повышение эффективности работы с молодежью, организация отдыха и оздоровления детей, молодежи, развитие физической культуры и спорта в Рыбино-Будском сельсовете на 2023-2025 годы»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08 0 00 00000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15 000,00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7230074"/>
                  </a:ext>
                </a:extLst>
              </a:tr>
              <a:tr h="16390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Подпрограмма "Реализация муниципальной политики в сфере физической культуры и спорта" муниципальной программы "Повышение эффективности работы с молодежью, организация отдыха и оздоровления детей, молодежи, развитие физической культуры и спорта в Рыбино-Будском сельсовете на 2023-2025 годы»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08 3 00 00000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15 000,00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774692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Основное мероприятие "Физическое воспитание, вовлечение населения в  занятия физической культурой и массовым спортом, обеспечение организации и проведения физкультурных мероприятий и спортивных мероприятий" 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08 3 01 00000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15 000,00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931294"/>
                  </a:ext>
                </a:extLst>
              </a:tr>
              <a:tr h="105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Создание условий, обеспечивающих повышение мотивации жителей муниципального образования к регулярным занятиям физической культурой и спортом и ведению здорового образа жизни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08 3 01 С1406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15 000,00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110426"/>
                  </a:ext>
                </a:extLst>
              </a:tr>
              <a:tr h="47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08 3 01 С1406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200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15 000,00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1989117"/>
                  </a:ext>
                </a:extLst>
              </a:tr>
              <a:tr h="938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Муниципальная программа "Развитие муниципальной службы на территории МО "Рыбино-Будский сельсовет"Обоянского района Курской области на 2023-2025 годы.</a:t>
                      </a:r>
                    </a:p>
                  </a:txBody>
                  <a:tcPr marL="559" marR="559" marT="5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09 0 00 00000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305207"/>
                  </a:ext>
                </a:extLst>
              </a:tr>
              <a:tr h="1288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Подпрограмма "Реализация мероприятий, направленных на развитие муниципальной службы" муниципальной программы  "Развитие муниципальной службы на территории МО "Рыбино-Будский сельсовет"Обоянского района Курской области на 2023-2025 годы.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09 1 00 00000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1924188"/>
                  </a:ext>
                </a:extLst>
              </a:tr>
              <a:tr h="47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Основное мероприятие "Обеспечение мероприятий направленных на развитие муниципальной службы"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09 1 01 00000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637564"/>
                  </a:ext>
                </a:extLst>
              </a:tr>
              <a:tr h="354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Мероприятия, направленные на развитие муниципальной службы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09 1 01 С1437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496850"/>
                  </a:ext>
                </a:extLst>
              </a:tr>
              <a:tr h="47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Закупка товаров, работ и услуг для обеспечения  государственных (муниципальных)  нужд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09 1 01 С1437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200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323314"/>
                  </a:ext>
                </a:extLst>
              </a:tr>
              <a:tr h="105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Муниципальная программа</a:t>
                      </a:r>
                      <a:b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</a:br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"Профилактика правонарушений в муниципальном образовании "Рыбино-Будский сельсовет" Обоянского района на 2023-2025 годы"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12 0 00 00000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339085"/>
                  </a:ext>
                </a:extLst>
              </a:tr>
              <a:tr h="16390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Подпрограмма «Обеспечение правопорядка на территории Рыбино-Будского сельсовета Обоянского района Курской области"</a:t>
                      </a:r>
                      <a:b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</a:br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муниципальной программы</a:t>
                      </a:r>
                      <a:b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</a:br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Профилактика правонарушений в муниципальном образовании "Рыбино-Будский сельсовет" Обоянского района на 2023-2025 годы"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122 00 00000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894416"/>
                  </a:ext>
                </a:extLst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Основное мероприятие "Обеспечение мероприятий по профилактике правонарушений на территории муниципального образования "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122 01 00000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0116178"/>
                  </a:ext>
                </a:extLst>
              </a:tr>
              <a:tr h="7048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Реализация мероприятий направленных на обеспечение правопорядка на территории муниципального образования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122 01 С1435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938006"/>
                  </a:ext>
                </a:extLst>
              </a:tr>
              <a:tr h="47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122 01 С1435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200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3308611"/>
                  </a:ext>
                </a:extLst>
              </a:tr>
              <a:tr h="1522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Муниципальная программа "Защита населения и территорий муниципального образования "Рыбино-Будский сельсовет" Обоянского района от чрезвычайных ситуаций, обеспечение пожарной безопасности и безопасности людей на водных объектах на 2023-2025 годы"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13 0 00 00000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50 000,00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403417"/>
                  </a:ext>
                </a:extLst>
              </a:tr>
              <a:tr h="2456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Подпрограмма «Обеспечение комплексной безопасности жизнедеятельности населения от чрезвычайных ситуаций природного и техногенного характера, стабильности техногенной обстановки" муниципальной программы "Защита населения и территорий муниципального образования "Рыбино-Будский сельсовет" Обоянского района от чрезвычайных ситуаций, обеспечение пожарной безопасности и безопасности людей на водных объектах на 2023-2025 годы"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13 1 00 00000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50 000,00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3662433"/>
                  </a:ext>
                </a:extLst>
              </a:tr>
              <a:tr h="5881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Основное мероприятие "Обеспечение мер пожарной безопасности в границах населенных пунктов сельских поселений»</a:t>
                      </a:r>
                    </a:p>
                  </a:txBody>
                  <a:tcPr marL="559" marR="559" marT="5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13 1 01 00000 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50 000,00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586675"/>
                  </a:ext>
                </a:extLst>
              </a:tr>
              <a:tr h="47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Обеспечение первичных мер пожарной безопасности в границах населенных пунктов сельских поселений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13 1 01 С1415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50 000,00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104639"/>
                  </a:ext>
                </a:extLst>
              </a:tr>
              <a:tr h="47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Закупка товаров, работ и услуг для обеспечения государственных (муниципальных)  нужд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13 1 01 С1415 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200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50 000,00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7655764"/>
                  </a:ext>
                </a:extLst>
              </a:tr>
              <a:tr h="82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Муниципальная программа "Развитие малого и среднего предпринимательства на территории Рыбино-Будского сельсовета на 2023-2025 годы"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15 0 00 00000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220059"/>
                  </a:ext>
                </a:extLst>
              </a:tr>
              <a:tr h="16390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Подпрограмма "Содействие развитию малого и среднего предпринимательства на территории муниципального образования "Рыбино-Будский сельсовет" Обоянскго района муниципальной программы "Развитие малого и среднего предпринимательства на территории Рыбино-Будского сельсовета на 2023-2025 годы"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15 1 00 00000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375457"/>
                  </a:ext>
                </a:extLst>
              </a:tr>
              <a:tr h="7048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Основное мероприятие "Формирование правовой среды, обеспечивающей благоприятные условия для развития малого и среднего предпринимательства"</a:t>
                      </a:r>
                    </a:p>
                  </a:txBody>
                  <a:tcPr marL="559" marR="559" marT="5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15 1 01 00000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310244"/>
                  </a:ext>
                </a:extLst>
              </a:tr>
              <a:tr h="588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Обеспечение условий для развития малого и среднего предпринимательства на территории муниципального образования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15 1 01 С1405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553253"/>
                  </a:ext>
                </a:extLst>
              </a:tr>
              <a:tr h="47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15 1 01 С1405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200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566704"/>
                  </a:ext>
                </a:extLst>
              </a:tr>
              <a:tr h="47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Обеспечение функционирования главы муниципального образования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71 0 00 00000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851 503,00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950293"/>
                  </a:ext>
                </a:extLst>
              </a:tr>
              <a:tr h="27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Глава муниципального образования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71 1 00 00000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851 503,00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971476"/>
                  </a:ext>
                </a:extLst>
              </a:tr>
              <a:tr h="47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Обеспечение деятельности и выполнение функций органов местного самоуправления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71 1 00 С1402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851 503,00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5046406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казёнными учреждениями, органами управления государственными внебюджетными фондами    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71 1 00 С1402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851 503,00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966173"/>
                  </a:ext>
                </a:extLst>
              </a:tr>
              <a:tr h="354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Обеспечение функционирования местных администраций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73 0 00 00000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884 742,00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0704650"/>
                  </a:ext>
                </a:extLst>
              </a:tr>
              <a:tr h="47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Обеспечение деятельности Администрации Рыбино-Будского сельсовета Обоянского района 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73 1 00 00000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884 742,00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5613701"/>
                  </a:ext>
                </a:extLst>
              </a:tr>
              <a:tr h="47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Обеспечение деятельности и выполнение функций органов местного самоуправления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73 1 00 С1402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884 742,00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368878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казёнными учреждениями, органами управления государственными внебюджетными фондами    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73 1 00 С1402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884 742,00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1140048"/>
                  </a:ext>
                </a:extLst>
              </a:tr>
              <a:tr h="588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Реализация государственных функций, связанных с общегосударственным управлением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76 0 00 00000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719 910,00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92027"/>
                  </a:ext>
                </a:extLst>
              </a:tr>
              <a:tr h="354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Выполнение других обязательств органа местного самоуправления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76 1 00 00000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719 910,00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701252"/>
                  </a:ext>
                </a:extLst>
              </a:tr>
              <a:tr h="38099">
                <a:tc>
                  <a:txBody>
                    <a:bodyPr/>
                    <a:lstStyle/>
                    <a:p>
                      <a:pPr algn="just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Выполнение других (прочих) обязательств органа местного самоуправления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76 1 00 С1404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719 910,00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800240"/>
                  </a:ext>
                </a:extLst>
              </a:tr>
              <a:tr h="47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76 1 00 С1404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200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681 410,00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4269536"/>
                  </a:ext>
                </a:extLst>
              </a:tr>
              <a:tr h="27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Иные бюджетные ассигнования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76 1 00 С1404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800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38 500,00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8785877"/>
                  </a:ext>
                </a:extLst>
              </a:tr>
              <a:tr h="47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Непрограммная деятельность органов местного самоуправления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77 0 00 00000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2 034 501,00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613253"/>
                  </a:ext>
                </a:extLst>
              </a:tr>
              <a:tr h="3545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77 2 00 00000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2 034 501,00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5856001"/>
                  </a:ext>
                </a:extLst>
              </a:tr>
              <a:tr h="47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Расходы на обеспечение деятельности (оказание услуг) муниципальных учреждений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77 2 00 С1401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2 034 501,00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548207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77 2 00 С1401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1 547 001,00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3005251"/>
                  </a:ext>
                </a:extLst>
              </a:tr>
              <a:tr h="4713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77 2 00 С1401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200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486 000,00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889670"/>
                  </a:ext>
                </a:extLst>
              </a:tr>
              <a:tr h="27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Иные бюджетные ассигнования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77 2 00 С1401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800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1 500,00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253722"/>
                  </a:ext>
                </a:extLst>
              </a:tr>
              <a:tr h="82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Иные межбюджетные трансферты на осуществление переданных полномочий в сфере внешнего муниципального финансового контроля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77 2 00 П1484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67 200,00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107332"/>
                  </a:ext>
                </a:extLst>
              </a:tr>
              <a:tr h="27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 Межбюджетные трансферты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77 2 00 П1484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500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67 200,00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351979"/>
                  </a:ext>
                </a:extLst>
              </a:tr>
              <a:tr h="19893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Иные  межбюджетные трансферты на осуществление переданных полномочий по составлению и рассмотрению проекта бюджета поселений ,исполнению бюджета поселения, осуществлению контроля за их исполнением, составлением отчетов об исполнении бюджета поселения, ведение бюджетного учета и предоставление отчетности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77 2 00 П1491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114 332,00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564502"/>
                  </a:ext>
                </a:extLst>
              </a:tr>
              <a:tr h="27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Межбюджетные трансферты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77 2 00 П1491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500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114 332,00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550616"/>
                  </a:ext>
                </a:extLst>
              </a:tr>
              <a:tr h="5881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Осуществление первичного воинского учета на территориях, где отсутствуют военные комиссариаты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77 2 00 51180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112 126,00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3161381"/>
                  </a:ext>
                </a:extLst>
              </a:tr>
              <a:tr h="117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казёнными учреждениями, органами управления государственными внебюджетными фондами    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77 2 00 51180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112 126,00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094687"/>
                  </a:ext>
                </a:extLst>
              </a:tr>
              <a:tr h="8216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Расходы на обеспечение деятельности (оказание услуг) муниципальных казенных учреждений не вошедшие в программные мероприятия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79 1 00 00000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170 804,00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974400"/>
                  </a:ext>
                </a:extLst>
              </a:tr>
              <a:tr h="16390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Иные  межбюджетные трансферты на осуществление переданных полномочий по составлению и рассмотрению проекта бюджета поселений, исполнению бюджета поселения, осуществлению контроля за их исполнением, составлением отчетов об исполнении бюджета поселения, ведение бюджетного учета и предоставление отчетности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79 1 00 П1491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 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170 804,00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450184"/>
                  </a:ext>
                </a:extLst>
              </a:tr>
              <a:tr h="2700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Межбюджетные трансферты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79 1 00 П1491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500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effectLst/>
                          <a:latin typeface="Arial" panose="020B0604020202020204" pitchFamily="34" charset="0"/>
                          <a:cs typeface="AngsanaUPC" panose="02020603050405020304" pitchFamily="18" charset="-34"/>
                        </a:rPr>
                        <a:t>170 804,00</a:t>
                      </a:r>
                    </a:p>
                  </a:txBody>
                  <a:tcPr marL="559" marR="559" marT="5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1525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99592" y="548680"/>
            <a:ext cx="7138987" cy="2079104"/>
          </a:xfrm>
          <a:prstGeom prst="rect">
            <a:avLst/>
          </a:prstGeom>
          <a:noFill/>
        </p:spPr>
        <p:txBody>
          <a:bodyPr anchor="ctr"/>
          <a:lstStyle>
            <a:lvl1pPr algn="ctr" rtl="0" eaLnBrk="1" latinLnBrk="0" hangingPunct="1">
              <a:spcBef>
                <a:spcPct val="0"/>
              </a:spcBef>
              <a:buNone/>
              <a:defRPr kumimoji="1" sz="4400" baseline="0">
                <a:ln w="12700">
                  <a:solidFill>
                    <a:schemeClr val="tx1">
                      <a:tint val="95000"/>
                    </a:schemeClr>
                  </a:solidFill>
                </a:ln>
                <a:gradFill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</a:gradFill>
                <a:effectLst>
                  <a:outerShdw blurRad="127000" algn="tl" rotWithShape="0">
                    <a:schemeClr val="bg1">
                      <a:alpha val="5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altLang="ru-RU" sz="1800" kern="0" dirty="0"/>
              <a:t>В случае изменения параметров бюджета в течение года производится его корректировка в соответствии с Положением </a:t>
            </a:r>
            <a:br>
              <a:rPr lang="ru-RU" altLang="ru-RU" sz="1800" kern="0" dirty="0"/>
            </a:br>
            <a:r>
              <a:rPr lang="ru-RU" altLang="ru-RU" sz="1800" kern="0" dirty="0"/>
              <a:t>"О бюджетном процессе в </a:t>
            </a:r>
            <a:r>
              <a:rPr lang="ru-RU" altLang="ru-RU" sz="1800" kern="0" dirty="0" err="1"/>
              <a:t>Рыбино-Будском</a:t>
            </a:r>
            <a:r>
              <a:rPr lang="ru-RU" altLang="ru-RU" sz="1800" kern="0" dirty="0"/>
              <a:t>  сельсовете", утверждённым решением Собрания депутатов Рыбино-Будского сельсовета  от 25.12.2020 г. № 6/15. (в редакции Решение от 12.05.2021№ 10/32).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501008"/>
            <a:ext cx="792088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260648"/>
            <a:ext cx="8856984" cy="1143000"/>
          </a:xfrm>
        </p:spPr>
        <p:txBody>
          <a:bodyPr/>
          <a:lstStyle/>
          <a:p>
            <a:pPr marL="320040" indent="-32004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i="1" dirty="0">
                <a:solidFill>
                  <a:srgbClr val="00B0F0"/>
                </a:solidFill>
                <a:effectLst/>
              </a:rPr>
              <a:t>Уважаемые жители Рыбино-Будского</a:t>
            </a:r>
            <a:br>
              <a:rPr lang="ru-RU" sz="3200" i="1" dirty="0">
                <a:solidFill>
                  <a:srgbClr val="00B0F0"/>
                </a:solidFill>
                <a:effectLst/>
              </a:rPr>
            </a:br>
            <a:r>
              <a:rPr lang="ru-RU" sz="3200" i="1" dirty="0">
                <a:solidFill>
                  <a:srgbClr val="00B0F0"/>
                </a:solidFill>
                <a:effectLst/>
              </a:rPr>
              <a:t> сельсовета!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1989138"/>
            <a:ext cx="8856662" cy="4392612"/>
          </a:xfrm>
        </p:spPr>
        <p:txBody>
          <a:bodyPr rtlCol="0">
            <a:normAutofit fontScale="25000" lnSpcReduction="20000"/>
          </a:bodyPr>
          <a:lstStyle/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Эффективное, ответственное и прозрачное управление муниципальными финансами Рыбино-Будского сельсовета является базовым условием достижения стратегических целей социально-экономического развития нашего сельского поселения. Одной из ключевых задач бюджетной политики Рыбино-Будского сельсовета на 2023-2025 годы является обеспечение прозрачности и открытости бюджетного процесса.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Для привлечения большего количества жителей поселения к участию в обсуждении вопросов формирования бюджета Рыбино-Будского сельсовета Обоянского района Курской области и его исполнения разработан «Бюджет для граждан». «Бюджет для граждан» предназначен, прежде всего, для жителей, не обладающих специальными знаниями в сфере бюджетного законодательства. 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 Рыбино-Будского сельсовета, с основными характеристиками бюджета поселения и результатами его исполнения.</a:t>
            </a:r>
          </a:p>
          <a:p>
            <a:pPr marL="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Рыбино-Будского сельсовета.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628775"/>
            <a:ext cx="4122737" cy="388778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3438" y="98425"/>
            <a:ext cx="4105275" cy="6426200"/>
          </a:xfrm>
        </p:spPr>
        <p:txBody>
          <a:bodyPr rtlCol="0">
            <a:no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i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форма образования и расходования денежных средств для решения задач и функций государства и местного самоуправления.</a:t>
            </a: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публично-правовое образование имеет свой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 -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бюджет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субъекты Российской Федерации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областной, краевой, республиканские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-182880" fontAlgn="auto">
              <a:lnSpc>
                <a:spcPct val="12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районы, городские округа, городские и сельские поселения – </a:t>
            </a:r>
            <a:r>
              <a:rPr lang="ru-RU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бюджеты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vlfin.ru/assets/uploads/%D0%A1%D1%85%D0%B5%D0%BC%D0%B0%20%D0%B1%D1%8E%D0%B4%D0%B6%D0%B5%D1%82%D0%B0-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815975"/>
            <a:ext cx="83439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57338"/>
            <a:ext cx="4038600" cy="460851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025" y="188913"/>
            <a:ext cx="4319588" cy="6480175"/>
          </a:xfrm>
        </p:spPr>
        <p:txBody>
          <a:bodyPr rtlCol="0">
            <a:no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Рыбино-Будского сельсовета Обоянского района  Курской области – поступающие в бюджет поселения денежные средства.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бюджета Рыбино-Будского сельсовета Обоянского района Курской области – выплачиваемые из бюджета поселения денежные средства.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x-none" sz="18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 над доходами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об источниках покрытия дефицита: использовать имеющиеся остатки, взять в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(кредит).</a:t>
            </a:r>
            <a:r>
              <a:rPr lang="ru-RU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x-none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 над расходами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его наличии при</a:t>
            </a:r>
            <a:r>
              <a:rPr lang="x-none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нимается решение как использовать: накапливать резервы, остатки, погашать долг</a:t>
            </a:r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val 27"/>
          <p:cNvSpPr>
            <a:spLocks noChangeArrowheads="1"/>
          </p:cNvSpPr>
          <p:nvPr/>
        </p:nvSpPr>
        <p:spPr bwMode="auto">
          <a:xfrm>
            <a:off x="3635375" y="3068638"/>
            <a:ext cx="2519363" cy="151288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2400" b="1"/>
              <a:t>Бюджетный</a:t>
            </a:r>
          </a:p>
          <a:p>
            <a:pPr algn="ctr"/>
            <a:r>
              <a:rPr lang="ru-RU" altLang="ru-RU" sz="2400" b="1"/>
              <a:t>процесс</a:t>
            </a:r>
          </a:p>
        </p:txBody>
      </p:sp>
      <p:sp>
        <p:nvSpPr>
          <p:cNvPr id="19458" name="Oval 29"/>
          <p:cNvSpPr>
            <a:spLocks noChangeArrowheads="1"/>
          </p:cNvSpPr>
          <p:nvPr/>
        </p:nvSpPr>
        <p:spPr bwMode="auto">
          <a:xfrm>
            <a:off x="574675" y="1681163"/>
            <a:ext cx="2736850" cy="1584325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Утверждение </a:t>
            </a:r>
          </a:p>
          <a:p>
            <a:pPr algn="ctr"/>
            <a:r>
              <a:rPr lang="ru-RU" altLang="ru-RU"/>
              <a:t>отчёта об исполнении</a:t>
            </a:r>
          </a:p>
          <a:p>
            <a:pPr algn="ctr"/>
            <a:r>
              <a:rPr lang="ru-RU" altLang="ru-RU"/>
              <a:t> бюджета </a:t>
            </a:r>
          </a:p>
          <a:p>
            <a:pPr algn="ctr"/>
            <a:r>
              <a:rPr lang="ru-RU" altLang="ru-RU"/>
              <a:t>предыдущего года</a:t>
            </a:r>
          </a:p>
        </p:txBody>
      </p:sp>
      <p:sp>
        <p:nvSpPr>
          <p:cNvPr id="19459" name="Oval 30"/>
          <p:cNvSpPr>
            <a:spLocks noChangeArrowheads="1"/>
          </p:cNvSpPr>
          <p:nvPr/>
        </p:nvSpPr>
        <p:spPr bwMode="auto">
          <a:xfrm>
            <a:off x="757238" y="4102100"/>
            <a:ext cx="2665412" cy="15113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Формирование</a:t>
            </a:r>
          </a:p>
          <a:p>
            <a:pPr algn="ctr"/>
            <a:r>
              <a:rPr lang="ru-RU" altLang="ru-RU"/>
              <a:t>отчёта об исполнении</a:t>
            </a:r>
          </a:p>
          <a:p>
            <a:pPr algn="ctr"/>
            <a:r>
              <a:rPr lang="ru-RU" altLang="ru-RU"/>
              <a:t>бюджета </a:t>
            </a:r>
          </a:p>
          <a:p>
            <a:pPr algn="ctr"/>
            <a:r>
              <a:rPr lang="ru-RU" altLang="ru-RU"/>
              <a:t>предыдущего года</a:t>
            </a:r>
          </a:p>
        </p:txBody>
      </p:sp>
      <p:sp>
        <p:nvSpPr>
          <p:cNvPr id="19460" name="Oval 31"/>
          <p:cNvSpPr>
            <a:spLocks noChangeArrowheads="1"/>
          </p:cNvSpPr>
          <p:nvPr/>
        </p:nvSpPr>
        <p:spPr bwMode="auto">
          <a:xfrm>
            <a:off x="3586163" y="5222875"/>
            <a:ext cx="2952750" cy="12954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Исполнение </a:t>
            </a:r>
          </a:p>
          <a:p>
            <a:pPr algn="ctr"/>
            <a:r>
              <a:rPr lang="ru-RU" altLang="ru-RU"/>
              <a:t>бюджета </a:t>
            </a:r>
          </a:p>
          <a:p>
            <a:pPr algn="ctr"/>
            <a:r>
              <a:rPr lang="ru-RU" altLang="ru-RU"/>
              <a:t>в текущем году</a:t>
            </a:r>
          </a:p>
        </p:txBody>
      </p:sp>
      <p:sp>
        <p:nvSpPr>
          <p:cNvPr id="19461" name="Oval 32"/>
          <p:cNvSpPr>
            <a:spLocks noChangeArrowheads="1"/>
          </p:cNvSpPr>
          <p:nvPr/>
        </p:nvSpPr>
        <p:spPr bwMode="auto">
          <a:xfrm>
            <a:off x="6300788" y="4005263"/>
            <a:ext cx="2520950" cy="1439862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Утверждение </a:t>
            </a:r>
          </a:p>
          <a:p>
            <a:pPr algn="ctr"/>
            <a:r>
              <a:rPr lang="ru-RU" altLang="ru-RU"/>
              <a:t>бюджета</a:t>
            </a:r>
          </a:p>
          <a:p>
            <a:pPr algn="ctr"/>
            <a:r>
              <a:rPr lang="ru-RU" altLang="ru-RU"/>
              <a:t>очередного года</a:t>
            </a:r>
          </a:p>
        </p:txBody>
      </p:sp>
      <p:sp>
        <p:nvSpPr>
          <p:cNvPr id="19462" name="Oval 33"/>
          <p:cNvSpPr>
            <a:spLocks noChangeArrowheads="1"/>
          </p:cNvSpPr>
          <p:nvPr/>
        </p:nvSpPr>
        <p:spPr bwMode="auto">
          <a:xfrm>
            <a:off x="6286500" y="1897063"/>
            <a:ext cx="2447925" cy="1439862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Рассмотрение</a:t>
            </a:r>
          </a:p>
          <a:p>
            <a:pPr algn="ctr"/>
            <a:r>
              <a:rPr lang="ru-RU" altLang="ru-RU"/>
              <a:t>проекта бюджета</a:t>
            </a:r>
          </a:p>
          <a:p>
            <a:pPr algn="ctr"/>
            <a:r>
              <a:rPr lang="ru-RU" altLang="ru-RU"/>
              <a:t>очередного года</a:t>
            </a:r>
          </a:p>
        </p:txBody>
      </p:sp>
      <p:sp>
        <p:nvSpPr>
          <p:cNvPr id="19463" name="Oval 34"/>
          <p:cNvSpPr>
            <a:spLocks noChangeArrowheads="1"/>
          </p:cNvSpPr>
          <p:nvPr/>
        </p:nvSpPr>
        <p:spPr bwMode="auto">
          <a:xfrm>
            <a:off x="3448050" y="703263"/>
            <a:ext cx="2736850" cy="12954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/>
              <a:t>Составление </a:t>
            </a:r>
          </a:p>
          <a:p>
            <a:pPr algn="ctr"/>
            <a:r>
              <a:rPr lang="ru-RU" altLang="ru-RU"/>
              <a:t>проекта бюджета</a:t>
            </a:r>
          </a:p>
          <a:p>
            <a:pPr algn="ctr"/>
            <a:r>
              <a:rPr lang="ru-RU" altLang="ru-RU"/>
              <a:t> очередного года</a:t>
            </a:r>
          </a:p>
        </p:txBody>
      </p:sp>
      <p:sp>
        <p:nvSpPr>
          <p:cNvPr id="19464" name="Line 35"/>
          <p:cNvSpPr>
            <a:spLocks noChangeShapeType="1"/>
          </p:cNvSpPr>
          <p:nvPr/>
        </p:nvSpPr>
        <p:spPr bwMode="auto">
          <a:xfrm>
            <a:off x="3130550" y="2968625"/>
            <a:ext cx="649288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5" name="Line 36"/>
          <p:cNvSpPr>
            <a:spLocks noChangeShapeType="1"/>
          </p:cNvSpPr>
          <p:nvPr/>
        </p:nvSpPr>
        <p:spPr bwMode="auto">
          <a:xfrm flipH="1">
            <a:off x="4787900" y="1998663"/>
            <a:ext cx="0" cy="1069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6" name="Line 37"/>
          <p:cNvSpPr>
            <a:spLocks noChangeShapeType="1"/>
          </p:cNvSpPr>
          <p:nvPr/>
        </p:nvSpPr>
        <p:spPr bwMode="auto">
          <a:xfrm flipV="1">
            <a:off x="5989638" y="3022600"/>
            <a:ext cx="454025" cy="401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Line 38"/>
          <p:cNvSpPr>
            <a:spLocks noChangeShapeType="1"/>
          </p:cNvSpPr>
          <p:nvPr/>
        </p:nvSpPr>
        <p:spPr bwMode="auto">
          <a:xfrm flipH="1">
            <a:off x="3311525" y="4076700"/>
            <a:ext cx="396875" cy="422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Line 39"/>
          <p:cNvSpPr>
            <a:spLocks noChangeShapeType="1"/>
          </p:cNvSpPr>
          <p:nvPr/>
        </p:nvSpPr>
        <p:spPr bwMode="auto">
          <a:xfrm>
            <a:off x="4859338" y="4581525"/>
            <a:ext cx="0" cy="641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9" name="Line 40"/>
          <p:cNvSpPr>
            <a:spLocks noChangeShapeType="1"/>
          </p:cNvSpPr>
          <p:nvPr/>
        </p:nvSpPr>
        <p:spPr bwMode="auto">
          <a:xfrm>
            <a:off x="6011863" y="4149725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0" name="AutoShape 49"/>
          <p:cNvSpPr>
            <a:spLocks noChangeArrowheads="1"/>
          </p:cNvSpPr>
          <p:nvPr/>
        </p:nvSpPr>
        <p:spPr bwMode="auto">
          <a:xfrm>
            <a:off x="8588375" y="3106738"/>
            <a:ext cx="360363" cy="1152525"/>
          </a:xfrm>
          <a:prstGeom prst="curvedLeftArrow">
            <a:avLst>
              <a:gd name="adj1" fmla="val 61314"/>
              <a:gd name="adj2" fmla="val 12527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71" name="AutoShape 52"/>
          <p:cNvSpPr>
            <a:spLocks noChangeArrowheads="1"/>
          </p:cNvSpPr>
          <p:nvPr/>
        </p:nvSpPr>
        <p:spPr bwMode="auto">
          <a:xfrm rot="-600000">
            <a:off x="2667000" y="1393825"/>
            <a:ext cx="719138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72" name="AutoShape 53"/>
          <p:cNvSpPr>
            <a:spLocks noChangeArrowheads="1"/>
          </p:cNvSpPr>
          <p:nvPr/>
        </p:nvSpPr>
        <p:spPr bwMode="auto">
          <a:xfrm rot="1200000">
            <a:off x="6338888" y="1411288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73" name="AutoShape 55"/>
          <p:cNvSpPr>
            <a:spLocks noChangeArrowheads="1"/>
          </p:cNvSpPr>
          <p:nvPr/>
        </p:nvSpPr>
        <p:spPr bwMode="auto">
          <a:xfrm rot="9600000">
            <a:off x="6516688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74" name="AutoShape 56"/>
          <p:cNvSpPr>
            <a:spLocks noChangeArrowheads="1"/>
          </p:cNvSpPr>
          <p:nvPr/>
        </p:nvSpPr>
        <p:spPr bwMode="auto">
          <a:xfrm rot="-9600000">
            <a:off x="2843213" y="5445125"/>
            <a:ext cx="719137" cy="431800"/>
          </a:xfrm>
          <a:prstGeom prst="rightArrow">
            <a:avLst>
              <a:gd name="adj1" fmla="val 50000"/>
              <a:gd name="adj2" fmla="val 41636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75" name="AutoShape 58"/>
          <p:cNvSpPr>
            <a:spLocks noChangeArrowheads="1"/>
          </p:cNvSpPr>
          <p:nvPr/>
        </p:nvSpPr>
        <p:spPr bwMode="auto">
          <a:xfrm rot="-5400000">
            <a:off x="229394" y="3477419"/>
            <a:ext cx="1152525" cy="360363"/>
          </a:xfrm>
          <a:prstGeom prst="curvedDownArrow">
            <a:avLst>
              <a:gd name="adj1" fmla="val 63965"/>
              <a:gd name="adj2" fmla="val 127929"/>
              <a:gd name="adj3" fmla="val 33333"/>
            </a:avLst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публичные слуш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825" y="4005263"/>
            <a:ext cx="3743325" cy="2678112"/>
          </a:xfrm>
          <a:prstGeom prst="rect">
            <a:avLst/>
          </a:prstGeo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</p:pic>
      <p:pic>
        <p:nvPicPr>
          <p:cNvPr id="20482" name="Picture 2" descr="ANd9GcQUOFnWck6Zdu4Icj3J8vpq53AENRbM9wXp0CyVohQ3AI-8w0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260350"/>
            <a:ext cx="279558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11188" y="2781300"/>
            <a:ext cx="79756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Рыбино-Будского сельсовета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принять участие в обсуждении  бюджета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 и отчёта о его исполнении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620713"/>
            <a:ext cx="8856662" cy="5761037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Решение Собрания депутатов Рыбино-Будского сельсовета от 14.12.2022 г №32/88 «О бюджете Рыбино-Будского сельсовета Обоянского района Курской области на 2023 год и на плановый период 2024 и 2025 годов» сформирован  на основе стратегических целей и задач, определенных Бюджетной и налоговой политикой Рыбино-Будского сельсовета  на 2023 год и плановый период 2024 и 2025 годов, соответствующей требованиям Бюджетного </a:t>
            </a:r>
            <a:r>
              <a:rPr lang="ru-RU" sz="16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кодекса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Российской Федерации и Положения о бюджетном процессе Рыбино-Будского сельсовета, утвержденного решением Собрания депутатов  от 25.12.2020 N 6/15 (в редакции Решение от 12.05.2021№ 10/32).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Бюджетная и налоговая политика нацелена на создание условий для обеспечения устойчивого социально-экономического развития поселения  и повышения уровня качества жизни населения.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Бюджетом на 2023 год и на плановый период 2024 и 2025 годов является его формирование с учетом применения  программной классификации расходов, в том числе в части отражения в составе целевых статей расходов, которые формируются в рамках муниципальных программ. </a:t>
            </a:r>
          </a:p>
          <a:p>
            <a:pPr algn="just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Правовые основания для формирования и реализации с 1 января 2023 года муниципальных программ были установлены Бюджетным кодексом Российской Федерации и Решением Собрания депутатов Рыбино-Будского сельсовета Обоянского района Курской области от 14.12.2022 года № 32/88 «О бюджете  Рыбино-Будского сельсовета Обоянского района Курской области  на 2023 год и плановый период 2024-2025 годов» и Положения о бюджетном процессе Рыбино-Будского сельсовета, утвержденного решением Собрания депутатов  от 25.12.2020 N 6/15 (в редакции Решение от 12.05.2021№ 10/32).	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88913"/>
            <a:ext cx="8785225" cy="6192837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В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Рыбино-Будском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сельсовете на 2023-2025 годы» утверждено 8 муниципальных программ:</a:t>
            </a:r>
          </a:p>
          <a:p>
            <a:pPr algn="just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малого и среднего предпринимательства на территории Рыбино-Будского сельсовета  </a:t>
            </a:r>
          </a:p>
          <a:p>
            <a:pPr algn="just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муниципальной службы в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Рыбино-Будском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сельсовете Обоянского района Курской области.</a:t>
            </a:r>
          </a:p>
          <a:p>
            <a:pPr algn="just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и обеспечение пожарной безопасности и безопасности людей на водных объектах в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Рыбино-Будском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сельсовете.</a:t>
            </a:r>
          </a:p>
          <a:p>
            <a:pPr algn="just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 в муниципальном образовании «Рыбино-Будский сельсовет» Обоянского района Курской области</a:t>
            </a:r>
          </a:p>
          <a:p>
            <a:pPr algn="just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 муниципального образования «Рыбино-Будский сельсовет» Обоянского района Курской области.</a:t>
            </a:r>
          </a:p>
          <a:p>
            <a:pPr algn="just">
              <a:lnSpc>
                <a:spcPct val="90000"/>
              </a:lnSpc>
              <a:buFont typeface="Georgia" pitchFamily="18" charset="0"/>
              <a:buAutoNum type="arabicPeriod"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Повышение эффективности работы с молодежью, организация отдыха и оздоровления детей, молодежи, развитие физической культуры и спорта   в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Рыбино-Будском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сельсовете</a:t>
            </a:r>
          </a:p>
          <a:p>
            <a:pPr algn="just">
              <a:lnSpc>
                <a:spcPct val="90000"/>
              </a:lnSpc>
            </a:pPr>
            <a:r>
              <a:rPr lang="ru-RU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поддержка граждан в муниципальном образовании «Рыбино-Будский сельсовет» Обоянского района Курской области.</a:t>
            </a:r>
          </a:p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Профилактика правонарушений в муниципальном образовании «Рыбино-Будский сельсовет» Обоянского района.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Главной идеологией бюджетной политики традиционно остается улучшение условий жизни и самочувствия жителей Рыбино-Будского сельсовета, выполнение социальных обязательств перед гражданами, предоставление качественных муниципальных услуг на основе целей и задач, определенных указами Президента Российской Федерации и Стратегией социально-экономического развития Курской области на период до 2034 года.</a:t>
            </a:r>
          </a:p>
          <a:p>
            <a:pPr algn="just">
              <a:lnSpc>
                <a:spcPct val="90000"/>
              </a:lnSpc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Показатели бюджета Рыбино-Будского сельсовета Обоянского района  Курской области представлены в решении о бюджете в соответствии с бюджетной классификацией.</a:t>
            </a:r>
          </a:p>
          <a:p>
            <a:pPr algn="just">
              <a:lnSpc>
                <a:spcPct val="90000"/>
              </a:lnSpc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2117</TotalTime>
  <Words>2725</Words>
  <Application>Microsoft Office PowerPoint</Application>
  <PresentationFormat>Экран (4:3)</PresentationFormat>
  <Paragraphs>590</Paragraphs>
  <Slides>18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Уважаемые жители Рыбино-Будского  сельсовета!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Елена</cp:lastModifiedBy>
  <cp:revision>286</cp:revision>
  <cp:lastPrinted>2014-05-13T11:35:02Z</cp:lastPrinted>
  <dcterms:created xsi:type="dcterms:W3CDTF">2014-05-12T16:47:43Z</dcterms:created>
  <dcterms:modified xsi:type="dcterms:W3CDTF">2023-03-17T08:25:48Z</dcterms:modified>
</cp:coreProperties>
</file>